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63" r:id="rId10"/>
    <p:sldId id="264" r:id="rId11"/>
    <p:sldId id="271" r:id="rId12"/>
    <p:sldId id="273" r:id="rId13"/>
    <p:sldId id="274" r:id="rId14"/>
    <p:sldId id="275" r:id="rId15"/>
    <p:sldId id="276" r:id="rId16"/>
    <p:sldId id="266" r:id="rId17"/>
    <p:sldId id="269" r:id="rId18"/>
    <p:sldId id="277" r:id="rId19"/>
    <p:sldId id="27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2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88B8A1-CC04-41C8-93B7-5BA920EBB85F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D993B5-6C42-4326-8552-CE6CA80FC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993B5-6C42-4326-8552-CE6CA80FCCD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pring-wallpapers-images-pictures-freehqwall.com-999947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plaque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05000" y="1600200"/>
            <a:ext cx="5791200" cy="3200400"/>
          </a:xfrm>
          <a:prstGeom prst="rect">
            <a:avLst/>
          </a:prstGeom>
          <a:noFill/>
        </p:spPr>
        <p:txBody>
          <a:bodyPr wrap="square" rtlCol="0">
            <a:prstTxWarp prst="textDeflate">
              <a:avLst/>
            </a:prstTxWarp>
            <a:spAutoFit/>
          </a:bodyPr>
          <a:lstStyle/>
          <a:p>
            <a:r>
              <a:rPr lang="bn-BD" sz="13800" b="1" dirty="0" smtClean="0">
                <a:gradFill flip="none" rotWithShape="1">
                  <a:gsLst>
                    <a:gs pos="0">
                      <a:schemeClr val="accent1">
                        <a:tint val="66000"/>
                        <a:satMod val="160000"/>
                      </a:schemeClr>
                    </a:gs>
                    <a:gs pos="50000">
                      <a:srgbClr val="00B050"/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bn-BD" sz="13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13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2057400"/>
            <a:ext cx="71628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বাস্তব উপকরণ  দেখিয়ে জোড়  ও বিজোড় সংখ্যার ধারনা দিব।</a:t>
            </a:r>
          </a:p>
          <a:p>
            <a:endParaRPr lang="en-US" dirty="0"/>
          </a:p>
        </p:txBody>
      </p:sp>
      <p:pic>
        <p:nvPicPr>
          <p:cNvPr id="11" name="Picture 10" descr="013.gif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533400" y="4648200"/>
            <a:ext cx="1714500" cy="1990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4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609600" y="1143000"/>
            <a:ext cx="1737360" cy="1464760"/>
          </a:xfrm>
          <a:prstGeom prst="rect">
            <a:avLst/>
          </a:prstGeom>
        </p:spPr>
      </p:pic>
      <p:pic>
        <p:nvPicPr>
          <p:cNvPr id="4" name="Picture 3" descr="24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2286000" y="1219200"/>
            <a:ext cx="1737360" cy="1464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43000" y="457200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এখানে কয়টি প্রজাপতি? 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1676400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2</a:t>
            </a:r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টি প্রজাপতি </a:t>
            </a:r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1</a:t>
            </a:r>
            <a:r>
              <a:rPr lang="bn-BD" sz="3200" b="1" dirty="0" smtClean="0"/>
              <a:t> </a:t>
            </a:r>
            <a:r>
              <a:rPr lang="bn-BD" sz="2400" b="1" dirty="0" smtClean="0"/>
              <a:t>জোড়া 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371600" y="2590800"/>
            <a:ext cx="2286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2</a:t>
            </a:r>
            <a:r>
              <a:rPr lang="bn-BD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টি 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022.gif"/>
          <p:cNvPicPr>
            <a:picLocks noChangeAspect="1"/>
          </p:cNvPicPr>
          <p:nvPr/>
        </p:nvPicPr>
        <p:blipFill>
          <a:blip r:embed="rId4" cstate="print">
            <a:lum bright="-10000" contrast="40000"/>
          </a:blip>
          <a:stretch>
            <a:fillRect/>
          </a:stretch>
        </p:blipFill>
        <p:spPr>
          <a:xfrm>
            <a:off x="228600" y="4190999"/>
            <a:ext cx="1920240" cy="1323222"/>
          </a:xfrm>
          <a:prstGeom prst="rect">
            <a:avLst/>
          </a:prstGeom>
        </p:spPr>
      </p:pic>
      <p:pic>
        <p:nvPicPr>
          <p:cNvPr id="9" name="Picture 8" descr="022.gif"/>
          <p:cNvPicPr>
            <a:picLocks noChangeAspect="1"/>
          </p:cNvPicPr>
          <p:nvPr/>
        </p:nvPicPr>
        <p:blipFill>
          <a:blip r:embed="rId4" cstate="print">
            <a:lum bright="-10000" contrast="40000"/>
          </a:blip>
          <a:stretch>
            <a:fillRect/>
          </a:stretch>
        </p:blipFill>
        <p:spPr>
          <a:xfrm>
            <a:off x="1752600" y="4495799"/>
            <a:ext cx="1920240" cy="1323222"/>
          </a:xfrm>
          <a:prstGeom prst="rect">
            <a:avLst/>
          </a:prstGeom>
        </p:spPr>
      </p:pic>
      <p:pic>
        <p:nvPicPr>
          <p:cNvPr id="10" name="Picture 9" descr="022.gif"/>
          <p:cNvPicPr>
            <a:picLocks noChangeAspect="1"/>
          </p:cNvPicPr>
          <p:nvPr/>
        </p:nvPicPr>
        <p:blipFill>
          <a:blip r:embed="rId4" cstate="print">
            <a:lum bright="-10000" contrast="40000"/>
          </a:blip>
          <a:stretch>
            <a:fillRect/>
          </a:stretch>
        </p:blipFill>
        <p:spPr>
          <a:xfrm>
            <a:off x="3124200" y="4800599"/>
            <a:ext cx="1920240" cy="132322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295400" y="3505200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এখানে কয়টি পাখি?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33600" y="5867400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৩টি 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29200" y="5105400"/>
            <a:ext cx="342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৩টি পাখি= ১ জোড়া ১টি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6" grpId="0"/>
      <p:bldP spid="11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ose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0" y="1268730"/>
            <a:ext cx="2209800" cy="1657350"/>
          </a:xfrm>
          <a:prstGeom prst="ellipse">
            <a:avLst/>
          </a:prstGeom>
          <a:ln>
            <a:solidFill>
              <a:srgbClr val="00B050"/>
            </a:solidFill>
          </a:ln>
          <a:effectLst>
            <a:softEdge rad="112500"/>
          </a:effectLst>
        </p:spPr>
      </p:pic>
      <p:pic>
        <p:nvPicPr>
          <p:cNvPr id="3" name="Picture 2" descr="rose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2209800" y="1344930"/>
            <a:ext cx="2209800" cy="1657350"/>
          </a:xfrm>
          <a:prstGeom prst="ellipse">
            <a:avLst/>
          </a:prstGeom>
          <a:ln>
            <a:solidFill>
              <a:srgbClr val="00B050"/>
            </a:solidFill>
          </a:ln>
          <a:effectLst>
            <a:softEdge rad="112500"/>
          </a:effectLst>
        </p:spPr>
      </p:pic>
      <p:pic>
        <p:nvPicPr>
          <p:cNvPr id="4" name="Picture 3" descr="rose.jpg"/>
          <p:cNvPicPr>
            <a:picLocks noChangeAspect="1"/>
          </p:cNvPicPr>
          <p:nvPr/>
        </p:nvPicPr>
        <p:blipFill>
          <a:blip r:embed="rId3" cstate="print">
            <a:lum contrast="40000"/>
          </a:blip>
          <a:stretch>
            <a:fillRect/>
          </a:stretch>
        </p:blipFill>
        <p:spPr>
          <a:xfrm>
            <a:off x="6766560" y="1295400"/>
            <a:ext cx="2377440" cy="1783080"/>
          </a:xfrm>
          <a:prstGeom prst="ellipse">
            <a:avLst/>
          </a:prstGeom>
          <a:ln>
            <a:solidFill>
              <a:srgbClr val="00B050"/>
            </a:solidFill>
          </a:ln>
          <a:effectLst>
            <a:softEdge rad="112500"/>
          </a:effectLst>
        </p:spPr>
      </p:pic>
      <p:pic>
        <p:nvPicPr>
          <p:cNvPr id="5" name="Picture 4" descr="rose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4495800" y="1344930"/>
            <a:ext cx="2209800" cy="1657350"/>
          </a:xfrm>
          <a:prstGeom prst="ellipse">
            <a:avLst/>
          </a:prstGeom>
          <a:ln>
            <a:solidFill>
              <a:srgbClr val="00B050"/>
            </a:solidFill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0" y="228600"/>
            <a:ext cx="563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কয়টি গোলাপ?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3048000"/>
            <a:ext cx="838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৪টি 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0" y="3048000"/>
            <a:ext cx="487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৪টি = ২ জোড়া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" name="Picture 9" descr="mango_logo.png"/>
          <p:cNvPicPr>
            <a:picLocks noChangeAspect="1"/>
          </p:cNvPicPr>
          <p:nvPr/>
        </p:nvPicPr>
        <p:blipFill>
          <a:blip r:embed="rId4" cstate="print">
            <a:lum bright="-10000" contrast="40000"/>
          </a:blip>
          <a:stretch>
            <a:fillRect/>
          </a:stretch>
        </p:blipFill>
        <p:spPr>
          <a:xfrm>
            <a:off x="1066800" y="4595352"/>
            <a:ext cx="1463040" cy="1348248"/>
          </a:xfrm>
          <a:prstGeom prst="rect">
            <a:avLst/>
          </a:prstGeom>
        </p:spPr>
      </p:pic>
      <p:pic>
        <p:nvPicPr>
          <p:cNvPr id="11" name="Picture 10" descr="mango_logo.png"/>
          <p:cNvPicPr>
            <a:picLocks noChangeAspect="1"/>
          </p:cNvPicPr>
          <p:nvPr/>
        </p:nvPicPr>
        <p:blipFill>
          <a:blip r:embed="rId4" cstate="print">
            <a:lum bright="-10000" contrast="40000"/>
          </a:blip>
          <a:stretch>
            <a:fillRect/>
          </a:stretch>
        </p:blipFill>
        <p:spPr>
          <a:xfrm>
            <a:off x="2438400" y="4595352"/>
            <a:ext cx="1463040" cy="1348248"/>
          </a:xfrm>
          <a:prstGeom prst="rect">
            <a:avLst/>
          </a:prstGeom>
        </p:spPr>
      </p:pic>
      <p:pic>
        <p:nvPicPr>
          <p:cNvPr id="12" name="Picture 11" descr="mango_logo.png"/>
          <p:cNvPicPr>
            <a:picLocks noChangeAspect="1"/>
          </p:cNvPicPr>
          <p:nvPr/>
        </p:nvPicPr>
        <p:blipFill>
          <a:blip r:embed="rId4" cstate="print">
            <a:lum bright="-10000" contrast="40000"/>
          </a:blip>
          <a:stretch>
            <a:fillRect/>
          </a:stretch>
        </p:blipFill>
        <p:spPr>
          <a:xfrm>
            <a:off x="3733800" y="4519152"/>
            <a:ext cx="1463040" cy="1348248"/>
          </a:xfrm>
          <a:prstGeom prst="rect">
            <a:avLst/>
          </a:prstGeom>
        </p:spPr>
      </p:pic>
      <p:pic>
        <p:nvPicPr>
          <p:cNvPr id="13" name="Picture 12" descr="mango_logo.png"/>
          <p:cNvPicPr>
            <a:picLocks noChangeAspect="1"/>
          </p:cNvPicPr>
          <p:nvPr/>
        </p:nvPicPr>
        <p:blipFill>
          <a:blip r:embed="rId4" cstate="print">
            <a:lum bright="-10000" contrast="40000"/>
          </a:blip>
          <a:stretch>
            <a:fillRect/>
          </a:stretch>
        </p:blipFill>
        <p:spPr>
          <a:xfrm>
            <a:off x="5105400" y="4519152"/>
            <a:ext cx="1463040" cy="1348248"/>
          </a:xfrm>
          <a:prstGeom prst="rect">
            <a:avLst/>
          </a:prstGeom>
        </p:spPr>
      </p:pic>
      <p:pic>
        <p:nvPicPr>
          <p:cNvPr id="14" name="Picture 13" descr="mango_logo.png"/>
          <p:cNvPicPr>
            <a:picLocks noChangeAspect="1"/>
          </p:cNvPicPr>
          <p:nvPr/>
        </p:nvPicPr>
        <p:blipFill>
          <a:blip r:embed="rId4" cstate="print">
            <a:lum bright="-10000" contrast="40000"/>
          </a:blip>
          <a:stretch>
            <a:fillRect/>
          </a:stretch>
        </p:blipFill>
        <p:spPr>
          <a:xfrm>
            <a:off x="6400800" y="4442952"/>
            <a:ext cx="1463040" cy="134824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371600" y="3810000"/>
            <a:ext cx="441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কয়টি আম? 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09800" y="5943600"/>
            <a:ext cx="121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৫টি 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48200" y="586740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৫টি= ২জোড়া ১টি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5" grpId="0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54090210_mreenmoyb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1143000" y="1066800"/>
            <a:ext cx="914400" cy="1719076"/>
          </a:xfrm>
          <a:prstGeom prst="rect">
            <a:avLst/>
          </a:prstGeom>
        </p:spPr>
      </p:pic>
      <p:pic>
        <p:nvPicPr>
          <p:cNvPr id="3" name="Picture 2" descr="1154090210_mreenmoyb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228600" y="1066800"/>
            <a:ext cx="914400" cy="1719076"/>
          </a:xfrm>
          <a:prstGeom prst="rect">
            <a:avLst/>
          </a:prstGeom>
        </p:spPr>
      </p:pic>
      <p:pic>
        <p:nvPicPr>
          <p:cNvPr id="4" name="Picture 3" descr="1154090210_mreenmoyb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2057400" y="1066800"/>
            <a:ext cx="914400" cy="1719076"/>
          </a:xfrm>
          <a:prstGeom prst="rect">
            <a:avLst/>
          </a:prstGeom>
        </p:spPr>
      </p:pic>
      <p:pic>
        <p:nvPicPr>
          <p:cNvPr id="5" name="Picture 4" descr="1154090210_mreenmoyb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3048000" y="1066800"/>
            <a:ext cx="914400" cy="1719076"/>
          </a:xfrm>
          <a:prstGeom prst="rect">
            <a:avLst/>
          </a:prstGeom>
        </p:spPr>
      </p:pic>
      <p:pic>
        <p:nvPicPr>
          <p:cNvPr id="6" name="Picture 5" descr="1154090210_mreenmoyb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4038600" y="990600"/>
            <a:ext cx="914400" cy="1719076"/>
          </a:xfrm>
          <a:prstGeom prst="rect">
            <a:avLst/>
          </a:prstGeom>
        </p:spPr>
      </p:pic>
      <p:pic>
        <p:nvPicPr>
          <p:cNvPr id="7" name="Picture 6" descr="1154090210_mreenmoyb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4953000" y="990600"/>
            <a:ext cx="914400" cy="171907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81000" y="304800"/>
            <a:ext cx="2590800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কয়টি একতারা?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47800" y="2895601"/>
            <a:ext cx="762000" cy="58477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৬টি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19800" y="2133600"/>
            <a:ext cx="2895600" cy="58477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৬টি = ৩ জোড়া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3" name="Picture 12" descr="ball.jp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5791200" y="4800600"/>
            <a:ext cx="1005840" cy="754380"/>
          </a:xfrm>
          <a:prstGeom prst="rect">
            <a:avLst/>
          </a:prstGeom>
        </p:spPr>
      </p:pic>
      <p:pic>
        <p:nvPicPr>
          <p:cNvPr id="14" name="Picture 13" descr="ball.jp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228600" y="4876800"/>
            <a:ext cx="1005840" cy="754380"/>
          </a:xfrm>
          <a:prstGeom prst="rect">
            <a:avLst/>
          </a:prstGeom>
        </p:spPr>
      </p:pic>
      <p:pic>
        <p:nvPicPr>
          <p:cNvPr id="15" name="Picture 14" descr="ball.jp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1219200" y="4800600"/>
            <a:ext cx="1005840" cy="754380"/>
          </a:xfrm>
          <a:prstGeom prst="rect">
            <a:avLst/>
          </a:prstGeom>
        </p:spPr>
      </p:pic>
      <p:pic>
        <p:nvPicPr>
          <p:cNvPr id="16" name="Picture 15" descr="ball.jp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2133600" y="4800600"/>
            <a:ext cx="1005840" cy="754380"/>
          </a:xfrm>
          <a:prstGeom prst="rect">
            <a:avLst/>
          </a:prstGeom>
        </p:spPr>
      </p:pic>
      <p:pic>
        <p:nvPicPr>
          <p:cNvPr id="17" name="Picture 16" descr="ball.jp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3048000" y="4800600"/>
            <a:ext cx="1005840" cy="754380"/>
          </a:xfrm>
          <a:prstGeom prst="rect">
            <a:avLst/>
          </a:prstGeom>
        </p:spPr>
      </p:pic>
      <p:pic>
        <p:nvPicPr>
          <p:cNvPr id="18" name="Picture 17" descr="ball.jp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3962400" y="4800600"/>
            <a:ext cx="1005840" cy="754380"/>
          </a:xfrm>
          <a:prstGeom prst="rect">
            <a:avLst/>
          </a:prstGeom>
        </p:spPr>
      </p:pic>
      <p:pic>
        <p:nvPicPr>
          <p:cNvPr id="19" name="Picture 18" descr="ball.jp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4876800" y="4800600"/>
            <a:ext cx="1005840" cy="75438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33400" y="3962400"/>
            <a:ext cx="464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কয়টি বল?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90600" y="5791200"/>
            <a:ext cx="838200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৭টি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343400" y="5867400"/>
            <a:ext cx="4267200" cy="58477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৭টি = ৩ জোড়া ১ টি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20" grpId="0"/>
      <p:bldP spid="21" grpId="0" animBg="1"/>
      <p:bldP spid="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ed-masked_Parakeet-Aratinga_erythrogenys_in_a_tree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rcRect t="16667" r="47500" b="4444"/>
          <a:stretch>
            <a:fillRect/>
          </a:stretch>
        </p:blipFill>
        <p:spPr>
          <a:xfrm>
            <a:off x="152400" y="1295400"/>
            <a:ext cx="1005840" cy="1133567"/>
          </a:xfrm>
          <a:prstGeom prst="snip2DiagRect">
            <a:avLst/>
          </a:prstGeom>
        </p:spPr>
      </p:pic>
      <p:pic>
        <p:nvPicPr>
          <p:cNvPr id="3" name="Picture 2" descr="Red-masked_Parakeet-Aratinga_erythrogenys_in_a_tree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rcRect t="16667" r="47500" b="4444"/>
          <a:stretch>
            <a:fillRect/>
          </a:stretch>
        </p:blipFill>
        <p:spPr>
          <a:xfrm>
            <a:off x="1219200" y="1295400"/>
            <a:ext cx="1005840" cy="1133567"/>
          </a:xfrm>
          <a:prstGeom prst="snip2DiagRect">
            <a:avLst/>
          </a:prstGeom>
        </p:spPr>
      </p:pic>
      <p:pic>
        <p:nvPicPr>
          <p:cNvPr id="4" name="Picture 3" descr="Red-masked_Parakeet-Aratinga_erythrogenys_in_a_tree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rcRect t="16667" r="47500" b="4444"/>
          <a:stretch>
            <a:fillRect/>
          </a:stretch>
        </p:blipFill>
        <p:spPr>
          <a:xfrm>
            <a:off x="6553200" y="1295400"/>
            <a:ext cx="1005840" cy="1133567"/>
          </a:xfrm>
          <a:prstGeom prst="snip2DiagRect">
            <a:avLst/>
          </a:prstGeom>
        </p:spPr>
      </p:pic>
      <p:pic>
        <p:nvPicPr>
          <p:cNvPr id="5" name="Picture 4" descr="Red-masked_Parakeet-Aratinga_erythrogenys_in_a_tree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rcRect t="16667" r="47500" b="4444"/>
          <a:stretch>
            <a:fillRect/>
          </a:stretch>
        </p:blipFill>
        <p:spPr>
          <a:xfrm>
            <a:off x="7620000" y="1295400"/>
            <a:ext cx="1005840" cy="1133567"/>
          </a:xfrm>
          <a:prstGeom prst="snip2DiagRect">
            <a:avLst/>
          </a:prstGeom>
        </p:spPr>
      </p:pic>
      <p:pic>
        <p:nvPicPr>
          <p:cNvPr id="6" name="Picture 5" descr="Red-masked_Parakeet-Aratinga_erythrogenys_in_a_tree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rcRect t="16667" r="47500" b="4444"/>
          <a:stretch>
            <a:fillRect/>
          </a:stretch>
        </p:blipFill>
        <p:spPr>
          <a:xfrm>
            <a:off x="2286000" y="1371600"/>
            <a:ext cx="1005840" cy="1133567"/>
          </a:xfrm>
          <a:prstGeom prst="snip2DiagRect">
            <a:avLst/>
          </a:prstGeom>
        </p:spPr>
      </p:pic>
      <p:pic>
        <p:nvPicPr>
          <p:cNvPr id="7" name="Picture 6" descr="Red-masked_Parakeet-Aratinga_erythrogenys_in_a_tree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rcRect t="16667" r="47500" b="4444"/>
          <a:stretch>
            <a:fillRect/>
          </a:stretch>
        </p:blipFill>
        <p:spPr>
          <a:xfrm>
            <a:off x="3352800" y="1371600"/>
            <a:ext cx="1005840" cy="1133567"/>
          </a:xfrm>
          <a:prstGeom prst="snip2DiagRect">
            <a:avLst/>
          </a:prstGeom>
        </p:spPr>
      </p:pic>
      <p:pic>
        <p:nvPicPr>
          <p:cNvPr id="8" name="Picture 7" descr="Red-masked_Parakeet-Aratinga_erythrogenys_in_a_tree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rcRect t="16667" r="47500" b="4444"/>
          <a:stretch>
            <a:fillRect/>
          </a:stretch>
        </p:blipFill>
        <p:spPr>
          <a:xfrm>
            <a:off x="4419600" y="1371600"/>
            <a:ext cx="1005840" cy="1133567"/>
          </a:xfrm>
          <a:prstGeom prst="snip2DiagRect">
            <a:avLst/>
          </a:prstGeom>
        </p:spPr>
      </p:pic>
      <p:pic>
        <p:nvPicPr>
          <p:cNvPr id="9" name="Picture 8" descr="Red-masked_Parakeet-Aratinga_erythrogenys_in_a_tree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rcRect t="16667" r="47500" b="4444"/>
          <a:stretch>
            <a:fillRect/>
          </a:stretch>
        </p:blipFill>
        <p:spPr>
          <a:xfrm>
            <a:off x="5486400" y="1295400"/>
            <a:ext cx="1005840" cy="1133567"/>
          </a:xfrm>
          <a:prstGeom prst="snip2Diag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28600" y="304800"/>
            <a:ext cx="3048000" cy="76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কয়টি টিয়ে? 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53000" y="533400"/>
            <a:ext cx="1066800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৮টি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57400" y="2743200"/>
            <a:ext cx="5029200" cy="70788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৮টি = ৪ জোড়া 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3" name="Picture 12" descr="color-wheel-stick-umbrella-open.jp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304800" y="4648200"/>
            <a:ext cx="822960" cy="822960"/>
          </a:xfrm>
          <a:prstGeom prst="rect">
            <a:avLst/>
          </a:prstGeom>
        </p:spPr>
      </p:pic>
      <p:pic>
        <p:nvPicPr>
          <p:cNvPr id="14" name="Picture 13" descr="color-wheel-stick-umbrella-open.jp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1219200" y="4495800"/>
            <a:ext cx="822960" cy="822960"/>
          </a:xfrm>
          <a:prstGeom prst="rect">
            <a:avLst/>
          </a:prstGeom>
        </p:spPr>
      </p:pic>
      <p:pic>
        <p:nvPicPr>
          <p:cNvPr id="15" name="Picture 14" descr="color-wheel-stick-umbrella-open.jp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2286000" y="4495800"/>
            <a:ext cx="822960" cy="822960"/>
          </a:xfrm>
          <a:prstGeom prst="rect">
            <a:avLst/>
          </a:prstGeom>
        </p:spPr>
      </p:pic>
      <p:pic>
        <p:nvPicPr>
          <p:cNvPr id="16" name="Picture 15" descr="color-wheel-stick-umbrella-open.jp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3276600" y="4495800"/>
            <a:ext cx="822960" cy="822960"/>
          </a:xfrm>
          <a:prstGeom prst="rect">
            <a:avLst/>
          </a:prstGeom>
        </p:spPr>
      </p:pic>
      <p:pic>
        <p:nvPicPr>
          <p:cNvPr id="17" name="Picture 16" descr="color-wheel-stick-umbrella-open.jp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4267200" y="4419600"/>
            <a:ext cx="822960" cy="822960"/>
          </a:xfrm>
          <a:prstGeom prst="rect">
            <a:avLst/>
          </a:prstGeom>
        </p:spPr>
      </p:pic>
      <p:pic>
        <p:nvPicPr>
          <p:cNvPr id="18" name="Picture 17" descr="color-wheel-stick-umbrella-open.jp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5257800" y="4419600"/>
            <a:ext cx="822960" cy="822960"/>
          </a:xfrm>
          <a:prstGeom prst="rect">
            <a:avLst/>
          </a:prstGeom>
        </p:spPr>
      </p:pic>
      <p:pic>
        <p:nvPicPr>
          <p:cNvPr id="19" name="Picture 18" descr="color-wheel-stick-umbrella-open.jp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6248400" y="4419600"/>
            <a:ext cx="822960" cy="822960"/>
          </a:xfrm>
          <a:prstGeom prst="rect">
            <a:avLst/>
          </a:prstGeom>
        </p:spPr>
      </p:pic>
      <p:pic>
        <p:nvPicPr>
          <p:cNvPr id="20" name="Picture 19" descr="color-wheel-stick-umbrella-open.jp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7086600" y="4419600"/>
            <a:ext cx="822960" cy="822960"/>
          </a:xfrm>
          <a:prstGeom prst="rect">
            <a:avLst/>
          </a:prstGeom>
        </p:spPr>
      </p:pic>
      <p:pic>
        <p:nvPicPr>
          <p:cNvPr id="21" name="Picture 20" descr="color-wheel-stick-umbrella-open.jpg"/>
          <p:cNvPicPr>
            <a:picLocks noChangeAspect="1"/>
          </p:cNvPicPr>
          <p:nvPr/>
        </p:nvPicPr>
        <p:blipFill>
          <a:blip r:embed="rId3" cstate="print">
            <a:lum bright="-10000" contrast="40000"/>
          </a:blip>
          <a:stretch>
            <a:fillRect/>
          </a:stretch>
        </p:blipFill>
        <p:spPr>
          <a:xfrm>
            <a:off x="8138160" y="4419600"/>
            <a:ext cx="822960" cy="82296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304800" y="3581400"/>
            <a:ext cx="2514600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কয়টি ছাতা?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10400" y="3657600"/>
            <a:ext cx="914400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৯টি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133600" y="5486400"/>
            <a:ext cx="2895600" cy="58477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9</a:t>
            </a:r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টি = ৪ জোড়া ১টি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22" grpId="0" animBg="1"/>
      <p:bldP spid="23" grpId="0" animBg="1"/>
      <p:bldP spid="2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9915615-close-up-of-an-ice-cream-on-white-background.jpg"/>
          <p:cNvPicPr>
            <a:picLocks noChangeAspect="1"/>
          </p:cNvPicPr>
          <p:nvPr/>
        </p:nvPicPr>
        <p:blipFill>
          <a:blip r:embed="rId2" cstate="print">
            <a:lum contrast="30000"/>
          </a:blip>
          <a:stretch>
            <a:fillRect/>
          </a:stretch>
        </p:blipFill>
        <p:spPr>
          <a:xfrm>
            <a:off x="7162800" y="990600"/>
            <a:ext cx="914400" cy="1543297"/>
          </a:xfrm>
          <a:prstGeom prst="rect">
            <a:avLst/>
          </a:prstGeom>
        </p:spPr>
      </p:pic>
      <p:pic>
        <p:nvPicPr>
          <p:cNvPr id="4" name="Picture 3" descr="9915615-close-up-of-an-ice-cream-on-white-background.jpg"/>
          <p:cNvPicPr>
            <a:picLocks noChangeAspect="1"/>
          </p:cNvPicPr>
          <p:nvPr/>
        </p:nvPicPr>
        <p:blipFill>
          <a:blip r:embed="rId2" cstate="print">
            <a:lum contrast="30000"/>
          </a:blip>
          <a:stretch>
            <a:fillRect/>
          </a:stretch>
        </p:blipFill>
        <p:spPr>
          <a:xfrm>
            <a:off x="4038600" y="1295400"/>
            <a:ext cx="914400" cy="1543297"/>
          </a:xfrm>
          <a:prstGeom prst="rect">
            <a:avLst/>
          </a:prstGeom>
        </p:spPr>
      </p:pic>
      <p:pic>
        <p:nvPicPr>
          <p:cNvPr id="5" name="Picture 4" descr="9915615-close-up-of-an-ice-cream-on-white-background.jpg"/>
          <p:cNvPicPr>
            <a:picLocks noChangeAspect="1"/>
          </p:cNvPicPr>
          <p:nvPr/>
        </p:nvPicPr>
        <p:blipFill>
          <a:blip r:embed="rId2" cstate="print">
            <a:lum contrast="30000"/>
          </a:blip>
          <a:stretch>
            <a:fillRect/>
          </a:stretch>
        </p:blipFill>
        <p:spPr>
          <a:xfrm>
            <a:off x="5105400" y="1219200"/>
            <a:ext cx="914400" cy="1543297"/>
          </a:xfrm>
          <a:prstGeom prst="rect">
            <a:avLst/>
          </a:prstGeom>
        </p:spPr>
      </p:pic>
      <p:pic>
        <p:nvPicPr>
          <p:cNvPr id="6" name="Picture 5" descr="9915615-close-up-of-an-ice-cream-on-white-background.jpg"/>
          <p:cNvPicPr>
            <a:picLocks noChangeAspect="1"/>
          </p:cNvPicPr>
          <p:nvPr/>
        </p:nvPicPr>
        <p:blipFill>
          <a:blip r:embed="rId2" cstate="print">
            <a:lum contrast="30000"/>
          </a:blip>
          <a:stretch>
            <a:fillRect/>
          </a:stretch>
        </p:blipFill>
        <p:spPr>
          <a:xfrm>
            <a:off x="6172200" y="1143000"/>
            <a:ext cx="914400" cy="1543297"/>
          </a:xfrm>
          <a:prstGeom prst="rect">
            <a:avLst/>
          </a:prstGeom>
        </p:spPr>
      </p:pic>
      <p:pic>
        <p:nvPicPr>
          <p:cNvPr id="7" name="Picture 6" descr="9915615-close-up-of-an-ice-cream-on-white-background.jpg"/>
          <p:cNvPicPr>
            <a:picLocks noChangeAspect="1"/>
          </p:cNvPicPr>
          <p:nvPr/>
        </p:nvPicPr>
        <p:blipFill>
          <a:blip r:embed="rId2" cstate="print">
            <a:lum contrast="30000"/>
          </a:blip>
          <a:stretch>
            <a:fillRect/>
          </a:stretch>
        </p:blipFill>
        <p:spPr>
          <a:xfrm>
            <a:off x="8229600" y="838200"/>
            <a:ext cx="914400" cy="1543297"/>
          </a:xfrm>
          <a:prstGeom prst="rect">
            <a:avLst/>
          </a:prstGeom>
        </p:spPr>
      </p:pic>
      <p:pic>
        <p:nvPicPr>
          <p:cNvPr id="8" name="Picture 7" descr="9915615-close-up-of-an-ice-cream-on-white-background.jpg"/>
          <p:cNvPicPr>
            <a:picLocks noChangeAspect="1"/>
          </p:cNvPicPr>
          <p:nvPr/>
        </p:nvPicPr>
        <p:blipFill>
          <a:blip r:embed="rId2" cstate="print">
            <a:lum contrast="30000"/>
          </a:blip>
          <a:stretch>
            <a:fillRect/>
          </a:stretch>
        </p:blipFill>
        <p:spPr>
          <a:xfrm>
            <a:off x="228600" y="3409703"/>
            <a:ext cx="914400" cy="1543297"/>
          </a:xfrm>
          <a:prstGeom prst="rect">
            <a:avLst/>
          </a:prstGeom>
        </p:spPr>
      </p:pic>
      <p:pic>
        <p:nvPicPr>
          <p:cNvPr id="9" name="Picture 8" descr="9915615-close-up-of-an-ice-cream-on-white-background.jpg"/>
          <p:cNvPicPr>
            <a:picLocks noChangeAspect="1"/>
          </p:cNvPicPr>
          <p:nvPr/>
        </p:nvPicPr>
        <p:blipFill>
          <a:blip r:embed="rId2" cstate="print">
            <a:lum contrast="30000"/>
          </a:blip>
          <a:stretch>
            <a:fillRect/>
          </a:stretch>
        </p:blipFill>
        <p:spPr>
          <a:xfrm>
            <a:off x="1066800" y="3257303"/>
            <a:ext cx="914400" cy="1543297"/>
          </a:xfrm>
          <a:prstGeom prst="rect">
            <a:avLst/>
          </a:prstGeom>
        </p:spPr>
      </p:pic>
      <p:pic>
        <p:nvPicPr>
          <p:cNvPr id="10" name="Picture 9" descr="9915615-close-up-of-an-ice-cream-on-white-background.jpg"/>
          <p:cNvPicPr>
            <a:picLocks noChangeAspect="1"/>
          </p:cNvPicPr>
          <p:nvPr/>
        </p:nvPicPr>
        <p:blipFill>
          <a:blip r:embed="rId2" cstate="print">
            <a:lum contrast="30000"/>
          </a:blip>
          <a:stretch>
            <a:fillRect/>
          </a:stretch>
        </p:blipFill>
        <p:spPr>
          <a:xfrm>
            <a:off x="1905000" y="3104903"/>
            <a:ext cx="914400" cy="1543297"/>
          </a:xfrm>
          <a:prstGeom prst="rect">
            <a:avLst/>
          </a:prstGeom>
        </p:spPr>
      </p:pic>
      <p:pic>
        <p:nvPicPr>
          <p:cNvPr id="11" name="Picture 10" descr="9915615-close-up-of-an-ice-cream-on-white-background.jpg"/>
          <p:cNvPicPr>
            <a:picLocks noChangeAspect="1"/>
          </p:cNvPicPr>
          <p:nvPr/>
        </p:nvPicPr>
        <p:blipFill>
          <a:blip r:embed="rId2" cstate="print">
            <a:lum contrast="30000"/>
          </a:blip>
          <a:stretch>
            <a:fillRect/>
          </a:stretch>
        </p:blipFill>
        <p:spPr>
          <a:xfrm>
            <a:off x="2895600" y="2952503"/>
            <a:ext cx="914400" cy="1543297"/>
          </a:xfrm>
          <a:prstGeom prst="rect">
            <a:avLst/>
          </a:prstGeom>
        </p:spPr>
      </p:pic>
      <p:pic>
        <p:nvPicPr>
          <p:cNvPr id="12" name="Picture 11" descr="9915615-close-up-of-an-ice-cream-on-white-background.jpg"/>
          <p:cNvPicPr>
            <a:picLocks noChangeAspect="1"/>
          </p:cNvPicPr>
          <p:nvPr/>
        </p:nvPicPr>
        <p:blipFill>
          <a:blip r:embed="rId2" cstate="print">
            <a:lum contrast="30000"/>
          </a:blip>
          <a:stretch>
            <a:fillRect/>
          </a:stretch>
        </p:blipFill>
        <p:spPr>
          <a:xfrm>
            <a:off x="3886200" y="2723903"/>
            <a:ext cx="914400" cy="1543297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33400" y="304800"/>
            <a:ext cx="4114800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কয়টি আইসক্রিম? 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86400" y="2819400"/>
            <a:ext cx="914400" cy="58477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১০ টি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19200" y="4953001"/>
            <a:ext cx="2971800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১০টি = ৫ জোড়া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533400" y="2057400"/>
            <a:ext cx="7772400" cy="4114800"/>
          </a:xfrm>
          <a:prstGeom prst="roundRect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 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057400"/>
            <a:ext cx="76200" cy="41148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581400" y="2057400"/>
            <a:ext cx="76200" cy="41148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257800" y="2057400"/>
            <a:ext cx="76200" cy="41148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934200" y="2057400"/>
            <a:ext cx="76200" cy="41148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33400" y="4038600"/>
            <a:ext cx="77724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990600" y="2667000"/>
            <a:ext cx="68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 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362200" y="2667000"/>
            <a:ext cx="76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২ 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62400" y="2667000"/>
            <a:ext cx="99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৩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91200" y="274320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৪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467600" y="2667000"/>
            <a:ext cx="68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৫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43000" y="45720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৬ </a:t>
            </a:r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590800" y="45720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৭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38600" y="4495800"/>
            <a:ext cx="121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৮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791200" y="4648200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i="1" dirty="0" smtClean="0">
                <a:latin typeface="NikoshBAN" pitchFamily="2" charset="0"/>
                <a:cs typeface="NikoshBAN" pitchFamily="2" charset="0"/>
              </a:rPr>
              <a:t>৯</a:t>
            </a:r>
            <a:endParaRPr lang="en-US" sz="4800" b="1" i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239000" y="47244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১০</a:t>
            </a:r>
            <a:r>
              <a:rPr lang="bn-BD" sz="2800" dirty="0" smtClean="0"/>
              <a:t>   </a:t>
            </a:r>
            <a:endParaRPr lang="en-US" sz="2800" dirty="0"/>
          </a:p>
        </p:txBody>
      </p:sp>
      <p:sp>
        <p:nvSpPr>
          <p:cNvPr id="27" name="TextBox 26"/>
          <p:cNvSpPr txBox="1"/>
          <p:nvPr/>
        </p:nvSpPr>
        <p:spPr>
          <a:xfrm>
            <a:off x="838200" y="381000"/>
            <a:ext cx="65532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.</a:t>
            </a:r>
            <a:endParaRPr lang="bn-BD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দাগ দেয়া সংখ্যাগুলো জোড়সংখ্যা। </a:t>
            </a:r>
          </a:p>
          <a:p>
            <a:pPr>
              <a:buFont typeface="Wingdings" pitchFamily="2" charset="2"/>
              <a:buChar char="Ø"/>
            </a:pPr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দাগ না দেয়া সংখ্যাগুলো  বিজোড় সংখ্যা। 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1295400" y="838200"/>
            <a:ext cx="228600" cy="228600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638800" y="2819400"/>
            <a:ext cx="838200" cy="6858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514600" y="2819400"/>
            <a:ext cx="76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562600" y="2819400"/>
            <a:ext cx="76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2133600" y="2819400"/>
            <a:ext cx="838200" cy="7620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7086600" y="4724400"/>
            <a:ext cx="838200" cy="6858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3886200" y="4648200"/>
            <a:ext cx="838200" cy="6858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990600" y="4648200"/>
            <a:ext cx="838200" cy="6858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762000"/>
            <a:ext cx="5029200" cy="101566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মূল্যায়নঃ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১৫ মিনিট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2286000"/>
            <a:ext cx="8305800" cy="28315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সংখ্যা দেখে  জোড়  সংখ্যাগুলো গোল দাগ দাওঃ </a:t>
            </a:r>
          </a:p>
          <a:p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২, ৫ , ৭ , ৯ , ৬, ১ ,৮  </a:t>
            </a:r>
          </a:p>
          <a:p>
            <a:endParaRPr lang="bn-BD" sz="3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বিজোড় সংখ্যা গুলো গোল দাগ দাওঃ </a:t>
            </a:r>
          </a:p>
          <a:p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২, ৫ , ৭ ,৬ ,৮ ,৩ ,৯</a:t>
            </a:r>
            <a:endParaRPr lang="en-US" sz="14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438400" y="28194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200400" y="2895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685800" y="2895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219200" y="43434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819400" y="43434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62000" y="4343400"/>
            <a:ext cx="4572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362200" y="43434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6096000" y="762000"/>
            <a:ext cx="2667000" cy="990600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ছোটদল </a:t>
            </a:r>
            <a:endParaRPr lang="en-US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8000" y="13716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সময়- ৫ মিনিট 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934200" y="2362200"/>
            <a:ext cx="1447800" cy="45720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জুঁই দল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934200" y="3810000"/>
            <a:ext cx="1447800" cy="45720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বেলি দল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04800"/>
            <a:ext cx="533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জোড় – বিজোড় সংখ্যাগুলো আলাদা করে লেখঃ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400800" y="304800"/>
            <a:ext cx="2438400" cy="914400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জোড়ায় কাজঃ</a:t>
            </a:r>
          </a:p>
          <a:p>
            <a:pPr algn="ctr"/>
            <a:r>
              <a:rPr lang="bn-BD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১০ মিনিট  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371600"/>
            <a:ext cx="9144000" cy="5486400"/>
          </a:xfrm>
          <a:prstGeom prst="rect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267494" y="4075906"/>
            <a:ext cx="5486400" cy="777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3277394" y="4114006"/>
            <a:ext cx="54864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0" y="1752600"/>
            <a:ext cx="9144000" cy="777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048000" y="2286000"/>
            <a:ext cx="2971800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048000" y="2895600"/>
            <a:ext cx="2971800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048000" y="3505200"/>
            <a:ext cx="2971800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048000" y="3962400"/>
            <a:ext cx="2971800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048000" y="4419600"/>
            <a:ext cx="2971800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048000" y="4876800"/>
            <a:ext cx="2971800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971800" y="5410200"/>
            <a:ext cx="3048000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971800" y="6400800"/>
            <a:ext cx="3048000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04800" y="12954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জোড় সংখ্যা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657600" y="12954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প্রদত্ত সংখ্যা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553200" y="129540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বিজোড় সংখ্যা </a:t>
            </a:r>
            <a:r>
              <a:rPr lang="bn-BD" sz="2000" dirty="0" smtClean="0"/>
              <a:t> 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4267200" y="1628001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1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267200" y="2362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2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267200" y="28956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3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343400" y="345680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4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343400" y="3914001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5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343400" y="4295001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6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343400" y="4752201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7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343400" y="5285601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৮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2971800" y="5943600"/>
            <a:ext cx="3048000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343400" y="5819001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৯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267200" y="6287869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১০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14400" y="1981201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2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086600" y="19050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1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086600" y="2971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3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68" name="Straight Connector 67"/>
          <p:cNvCxnSpPr/>
          <p:nvPr/>
        </p:nvCxnSpPr>
        <p:spPr>
          <a:xfrm>
            <a:off x="6019800" y="2895600"/>
            <a:ext cx="3124200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6019800" y="3810000"/>
            <a:ext cx="3124200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6019800" y="4876800"/>
            <a:ext cx="3124200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6019800" y="5943600"/>
            <a:ext cx="3124200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0" y="2743200"/>
            <a:ext cx="3048000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0" y="3733800"/>
            <a:ext cx="3048000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0" y="4724400"/>
            <a:ext cx="3048000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0" y="5791200"/>
            <a:ext cx="3048000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914400" y="29718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4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914400" y="38100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6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086600" y="39624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5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7086600" y="49530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7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990600" y="48768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৮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7162800" y="58674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৯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914400" y="60198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১০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70028E-8 C -0.00625 0.00069 -0.02118 -0.00532 -0.01858 0.00208 C -0.0158 0.01018 -0.00521 0.00254 0.00139 0.00393 C 0.00469 0.00463 0.00764 0.00671 0.01076 0.00809 C 0.01233 0.00879 0.01528 0.01018 0.01528 0.01041 C 0.01945 0.0185 0.02153 0.01711 0.0276 0.02243 C 0.0316 0.03816 0.0257 0.0192 0.03385 0.03284 C 0.0349 0.03446 0.03455 0.037 0.03524 0.03885 C 0.03611 0.04117 0.03767 0.04278 0.03837 0.0451 C 0.03976 0.04903 0.04149 0.05735 0.04149 0.05759 C 0.04219 0.06499 0.04462 0.07216 0.04462 0.07979 C 0.04462 0.10384 0.04323 0.11101 0.04149 0.13113 C 0.03993 0.14847 0.04115 0.16767 0.02917 0.17831 C 0.02483 0.18663 0.0224 0.18756 0.01528 0.19056 C -0.00052 0.19704 0.00625 0.19473 0.0184 0.19265 C 0.02448 0.18987 0.0276 0.1864 0.03229 0.18039 C 0.03611 0.16512 0.03542 0.15865 0.03681 0.13922 C 0.03715 0.13506 0.03767 0.1309 0.03837 0.12697 C 0.03924 0.1228 0.04149 0.11471 0.04149 0.11494 C 0.0441 0.08788 0.04549 0.08765 0.04306 0.05319 C 0.04236 0.04394 0.03594 0.03608 0.03229 0.02868 C 0.0276 0.0192 0.01788 0.01688 0.01076 0.01434 C 0.00764 0.01318 0.00139 0.01018 0.00139 0.01041 C -0.00677 0.00278 -0.01319 0.00671 -5.55556E-7 3.70028E-8 Z " pathEditMode="relative" rAng="0" ptsTypes="ffffffffffffffffffffffff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" y="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16281E-7 C -0.0026 0.00069 -0.0085 -0.00116 -0.00763 0.00208 C -0.00607 0.00809 0.00157 0.00601 0.00608 0.00809 C 0.00764 0.00879 0.01077 0.01017 0.01077 0.01017 C 0.01528 0.01619 0.01858 0.02266 0.02309 0.02868 C 0.02674 0.04325 0.02448 0.03723 0.02917 0.04718 C 0.03334 0.07424 0.03212 0.09898 0.03073 0.12696 C 0.03021 0.13645 0.02865 0.1524 0.02309 0.1598 C 0.01789 0.16674 0.00955 0.16674 0.00313 0.1679 C 0.00868 0.17044 0.01459 0.16975 0.01997 0.16582 C 0.02309 0.1635 0.02917 0.15772 0.02917 0.15772 C 0.03021 0.15356 0.03247 0.14986 0.0323 0.14547 C 0.03143 0.10384 0.04115 0.00809 -0.01076 0.00809 L -5.55556E-7 4.16281E-7 Z " pathEditMode="relative" ptsTypes="ffffffffffffAf">
                                      <p:cBhvr>
                                        <p:cTn id="1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8 0.0044 C 0.00243 0.00532 0.00833 0.00509 0.01181 0.01041 C 0.01424 0.01411 0.01788 0.02267 0.01788 0.0229 C 0.02049 0.03284 0.02292 0.04325 0.02552 0.05343 C 0.025 0.0747 0.02483 0.09575 0.02396 0.11702 C 0.02378 0.12188 0.02066 0.13437 0.01632 0.13553 C 0.00833 0.13784 -0.00017 0.13691 -0.00833 0.13761 C -0.00017 0.14131 -0.0026 0.14108 0.01024 0.13761 C 0.01337 0.13668 0.01944 0.13344 0.01944 0.13368 C 0.02778 0.12581 0.02726 0.11263 0.03021 0.1006 C 0.02969 0.08858 0.02882 0.04811 0.02257 0.03307 C 0.01979 0.0266 0.01632 0.02082 0.01319 0.01457 C 0.01076 0.00972 0.00156 0.00671 -0.00208 0.0044 Z " pathEditMode="relative" rAng="0" ptsTypes="fffffffffffff">
                                      <p:cBhvr>
                                        <p:cTn id="2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12858E-6 C 0.0073 0.00093 0.0158 -0.00185 0.02153 0.00417 C 0.02292 0.00555 0.02344 0.00856 0.02466 0.01018 C 0.02587 0.0118 0.02761 0.01295 0.02917 0.01434 C 0.03733 0.03053 0.03386 0.02105 0.03681 0.03284 C 0.03785 0.03701 0.03994 0.0451 0.03994 0.0451 C 0.03855 0.07355 0.04376 0.12998 0.03542 0.14963 C 0.03316 0.15495 0.02622 0.1612 0.02153 0.16189 C 0.01337 0.16305 -0.01129 0.16397 -0.00313 0.16397 C 0.00764 0.16397 0.01841 0.16258 0.02917 0.16189 C 0.03421 0.15958 0.04306 0.15171 0.04306 0.15171 C 0.04358 0.14963 0.04462 0.14755 0.04462 0.14547 C 0.04462 0.13553 0.05209 0.03978 0.02917 0.02059 C 0.02865 0.0185 0.029 0.01573 0.02761 0.01434 C 0.02501 0.0118 0.02119 0.01249 0.01841 0.01018 C 0.01251 0.00532 0.00608 0.0044 5E-6 -1.12858E-6 Z " pathEditMode="relative" ptsTypes="ffffffffffffffff">
                                      <p:cBhvr>
                                        <p:cTn id="3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77521E-8 C -0.01128 0.00069 -0.02257 0.00046 -0.03385 0.00208 C -0.03715 0.00254 -0.04305 0.00624 -0.04305 0.00648 C -0.04687 0.02105 -0.04132 0.00347 -0.0493 0.01642 C -0.05035 0.01804 -0.05017 0.02058 -0.05087 0.02243 C -0.05173 0.02475 -0.05312 0.02636 -0.05382 0.02868 C -0.05503 0.03261 -0.0559 0.03677 -0.05694 0.04093 C -0.05746 0.04302 -0.05851 0.04718 -0.05851 0.04741 C -0.05764 0.07331 -0.06007 0.10754 -0.04774 0.13113 C -0.0434 0.14801 -0.04635 0.13969 -0.03854 0.15564 C -0.03646 0.15981 -0.02934 0.16397 -0.02934 0.1642 C -0.01198 0.16189 0.02917 0.16189 -0.02934 0.15772 C -0.03819 0.15009 -0.03958 0.13321 -0.0493 0.12512 C -0.05104 0.11795 -0.05208 0.11286 -0.05538 0.10661 C -0.05764 0.09759 -0.05989 0.08904 -0.06163 0.08002 C -0.06076 0.06707 -0.06319 0.04787 -0.05226 0.04302 C -0.04531 0.02891 -0.04965 0.03238 -0.04149 0.02868 C -0.04045 0.0266 -0.03993 0.02405 -0.03854 0.02243 C -0.03576 0.0192 -0.03246 0.01711 -0.02934 0.01434 C -0.02361 0.00925 -0.01649 2.77521E-8 -0.0092 2.77521E-8 " pathEditMode="relative" rAng="0" ptsTypes="fffffffffffffffffffA">
                                      <p:cBhvr>
                                        <p:cTn id="5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82054E-6 C -0.01736 0.00139 -0.021 0.00093 -0.03385 0.00601 C -0.04062 0.01226 -0.04548 0.02058 -0.05225 0.0266 C -0.0559 0.04094 -0.05451 0.03469 -0.05677 0.0451 C -0.05625 0.06429 -0.06024 0.08534 -0.05382 0.10245 C -0.05121 0.10962 -0.04236 0.1198 -0.0368 0.12304 C -0.03385 0.12465 -0.0276 0.12697 -0.0276 0.12697 C -0.02482 0.12951 -0.02118 0.13044 -0.0184 0.13321 C -0.01701 0.1346 -0.01684 0.13784 -0.01528 0.13922 C -0.0125 0.14154 -0.0092 0.142 -0.00607 0.14339 C -0.00451 0.14408 -0.00139 0.14547 -0.00139 0.14547 C -0.00468 0.13229 -0.00069 0.14269 -0.00607 0.14547 C -0.00764 0.14639 -0.0092 0.14408 -0.01076 0.14339 C -0.01805 0.13691 -0.02552 0.13067 -0.03385 0.12697 C -0.04392 0.10638 -0.0283 0.13737 -0.04149 0.11471 C -0.04739 0.10477 -0.05034 0.09413 -0.05538 0.08395 C -0.05642 0.07979 -0.05729 0.07586 -0.05833 0.07169 C -0.05885 0.06961 -0.05989 0.06545 -0.05989 0.06545 C -0.05937 0.06129 -0.05885 0.05019 -0.05677 0.0451 C -0.05069 0.03053 -0.05173 0.03377 -0.04149 0.02452 C -0.03368 0.01758 -0.0276 0.00786 -0.0184 0.00416 C -0.00573 0.00671 -0.00712 0.01272 8.33333E-7 -3.82054E-6 Z " pathEditMode="relative" ptsTypes="ffffffffffffffffffffff">
                                      <p:cBhvr>
                                        <p:cTn id="6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24699E-6 C -0.01007 -0.00463 -0.01528 0.0074 -0.02309 0.01434 C -0.02465 0.02151 -0.02604 0.0266 -0.02916 0.03284 C -0.03298 0.0525 -0.02986 0.03446 -0.03229 0.07377 C -0.03316 0.08834 -0.03541 0.10222 -0.0368 0.11679 C -0.03524 0.14593 -0.03906 0.15472 -0.0184 0.16397 C -0.02083 0.15449 -0.02291 0.15703 -0.02916 0.15171 C -0.03021 0.14755 -0.03229 0.14385 -0.03229 0.13945 C -0.03125 0.08927 -0.03646 0.06915 -0.02309 0.03284 C -0.02031 0.02521 -0.02274 0.02128 -0.01528 0.01434 C -0.0092 0.00856 -0.00555 0.0074 -2.5E-6 -3.24699E-6 Z " pathEditMode="relative" ptsTypes="fffffffffff">
                                      <p:cBhvr>
                                        <p:cTn id="7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82239E-6 C -0.0092 0.00069 -0.01858 0.00092 -0.02778 0.00208 C -0.03298 0.00277 -0.04167 0.01225 -0.04167 0.01225 C -0.04271 0.01433 -0.04323 0.01688 -0.04462 0.0185 C -0.04583 0.01988 -0.04809 0.01896 -0.0493 0.02058 C -0.05052 0.0222 -0.05017 0.02474 -0.05087 0.02682 C -0.05451 0.03677 -0.05694 0.04463 -0.05851 0.0555 C -0.05816 0.07099 -0.06771 0.13089 -0.04774 0.14754 C -0.04496 0.15841 -0.04757 0.15263 -0.03698 0.16188 C -0.0342 0.1642 -0.02778 0.16605 -0.02778 0.16605 C 0.00556 0.16165 -0.0243 0.16165 -0.03385 0.16003 C -0.03733 0.15841 -0.04045 0.15772 -0.04305 0.15379 C -0.04548 0.15009 -0.0493 0.14153 -0.0493 0.14153 C -0.05521 0.11817 -0.04583 0.15333 -0.05382 0.12927 C -0.0566 0.12049 -0.05712 0.11563 -0.05851 0.10661 C -0.05764 0.08325 -0.05746 0.06961 -0.05382 0.04926 C -0.05347 0.04717 -0.05243 0.03584 -0.05087 0.03284 C -0.04618 0.02358 -0.04739 0.02914 -0.04167 0.02474 C -0.03472 0.01942 -0.03055 0.01341 -0.02309 0.0104 C -0.01545 0.00346 -0.00972 0.003 -1.11111E-6 1.82239E-6 Z " pathEditMode="relative" ptsTypes="ffffffffffffffffffff">
                                      <p:cBhvr>
                                        <p:cTn id="8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40" grpId="0"/>
      <p:bldP spid="41" grpId="0"/>
      <p:bldP spid="42" grpId="0"/>
      <p:bldP spid="78" grpId="0"/>
      <p:bldP spid="79" grpId="0"/>
      <p:bldP spid="80" grpId="0"/>
      <p:bldP spid="81" grpId="0"/>
      <p:bldP spid="82" grpId="0"/>
      <p:bldP spid="83" grpId="0"/>
      <p:bldP spid="8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eautiful_flowers_wallpaper_9b2ec.jpg"/>
          <p:cNvPicPr>
            <a:picLocks noChangeAspect="1"/>
          </p:cNvPicPr>
          <p:nvPr/>
        </p:nvPicPr>
        <p:blipFill>
          <a:blip r:embed="rId2" cstate="print">
            <a:lum contrast="3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95400" y="2362200"/>
            <a:ext cx="5410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1500" b="1" dirty="0" smtClean="0">
                <a:gradFill flip="none" rotWithShape="1">
                  <a:gsLst>
                    <a:gs pos="0">
                      <a:srgbClr val="FF00FF"/>
                    </a:gs>
                    <a:gs pos="50000">
                      <a:schemeClr val="bg1"/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11500" b="1" dirty="0">
              <a:gradFill flip="none" rotWithShape="1">
                <a:gsLst>
                  <a:gs pos="0">
                    <a:srgbClr val="FF00FF"/>
                  </a:gs>
                  <a:gs pos="50000">
                    <a:schemeClr val="bg1"/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685800"/>
            <a:ext cx="6553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উপস্থাপনায়ঃ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76400" y="2133600"/>
            <a:ext cx="5181600" cy="411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মোঃ শাহজাহান ভুঁইয়া 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গজারিয়া সরকারি প্রাথমিক বিদ্যালয়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লালমোহন ,ভোলা 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514600"/>
            <a:ext cx="5791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শ্রেনিঃ২য়,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বিষয়ঃ</a:t>
            </a: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গনিত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অধ্যায়ঃ২য়-জোড়-বিজোড় সংখ্যা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পাঠ্যাংশঃ </a:t>
            </a: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 থেকে ১০ পর্যন্ত জোড়</a:t>
            </a:r>
          </a:p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বিজোড় সংখ্যা।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পৃষ্ঠা নং- ২৭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সময়- ৪৫ মিনিট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457200"/>
            <a:ext cx="6248400" cy="110799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পরিচিতিঃ </a:t>
            </a:r>
            <a:endParaRPr lang="en-US" sz="66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2286000"/>
            <a:ext cx="5867400" cy="43434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que 3"/>
          <p:cNvSpPr/>
          <p:nvPr/>
        </p:nvSpPr>
        <p:spPr>
          <a:xfrm>
            <a:off x="1981200" y="1143000"/>
            <a:ext cx="5867400" cy="4724400"/>
          </a:xfrm>
          <a:prstGeom prst="plaqu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আবেগ সৃষ্টিঃ </a:t>
            </a:r>
            <a:endParaRPr lang="en-US" sz="6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6200" y="3810000"/>
            <a:ext cx="259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সময়ঃ ৩ মিনিট</a:t>
            </a:r>
          </a:p>
          <a:p>
            <a:r>
              <a:rPr lang="bn-BD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ছড়াগান</a:t>
            </a:r>
          </a:p>
          <a:p>
            <a:r>
              <a:rPr lang="bn-BD" sz="4400" dirty="0" smtClean="0"/>
              <a:t>   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45720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সংখ্যার ছড়া </a:t>
            </a:r>
            <a:endParaRPr lang="en-US" sz="6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33800" y="1752600"/>
            <a:ext cx="2895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এক, এক, এক</a:t>
            </a:r>
          </a:p>
          <a:p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ভোর হল দেখ।</a:t>
            </a:r>
          </a:p>
          <a:p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দুই, দুই, দুই</a:t>
            </a:r>
          </a:p>
          <a:p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হাত মুখ ধুই।</a:t>
            </a:r>
          </a:p>
          <a:p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তিন,  তিন, তিন</a:t>
            </a:r>
          </a:p>
          <a:p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শুরু হল দিন।</a:t>
            </a:r>
          </a:p>
          <a:p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চার, চার,চার</a:t>
            </a:r>
          </a:p>
          <a:p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দেরি নয় আর।</a:t>
            </a:r>
            <a:endParaRPr lang="en-US" sz="3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Tabernaemontana divaricata+togor+1.JPG"/>
          <p:cNvPicPr>
            <a:picLocks noChangeAspect="1"/>
          </p:cNvPicPr>
          <p:nvPr/>
        </p:nvPicPr>
        <p:blipFill>
          <a:blip r:embed="rId2" cstate="print">
            <a:lum bright="10000" contrast="40000"/>
          </a:blip>
          <a:stretch>
            <a:fillRect/>
          </a:stretch>
        </p:blipFill>
        <p:spPr>
          <a:xfrm>
            <a:off x="533400" y="5334000"/>
            <a:ext cx="1554480" cy="11211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1000" autoRev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1000" autoRev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1000" autoRev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838200"/>
            <a:ext cx="5562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এখানে কয়টি পাখি ?</a:t>
            </a:r>
            <a:endParaRPr lang="en-US" sz="4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vlcsnap-2013-04-03-20h12m57s13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2133600"/>
            <a:ext cx="2590800" cy="2133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" name="Picture 3" descr="vlcsnap-2013-04-03-20h12m57s13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52800" y="2133600"/>
            <a:ext cx="2590800" cy="2133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4" descr="vlcsnap-2013-04-03-20h12m57s13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9800" y="2209800"/>
            <a:ext cx="2590800" cy="2133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2819400" y="44196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৩টি </a:t>
            </a:r>
            <a:r>
              <a:rPr lang="bn-B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2600" y="1447800"/>
            <a:ext cx="441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কয়টি পাখি রইল?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91000" y="4648200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২টি 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6" grpId="0"/>
      <p:bldP spid="6" grpId="1"/>
      <p:bldP spid="7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143000"/>
            <a:ext cx="4419600" cy="1622286"/>
          </a:xfrm>
          <a:prstGeom prst="rect">
            <a:avLst/>
          </a:prstGeom>
          <a:noFill/>
        </p:spPr>
        <p:txBody>
          <a:bodyPr wrap="square" rtlCol="0">
            <a:prstTxWarp prst="textChevron">
              <a:avLst/>
            </a:prstTxWarp>
            <a:spAutoFit/>
          </a:bodyPr>
          <a:lstStyle/>
          <a:p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পাঠ ঘোষণা </a:t>
            </a:r>
            <a:endParaRPr lang="en-US" sz="4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67000" y="3267355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0" y="3050872"/>
            <a:ext cx="472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জোড় ও বিজোড় সংখ্যা </a:t>
            </a:r>
            <a:endParaRPr lang="en-US" sz="4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143000"/>
            <a:ext cx="4648200" cy="923330"/>
          </a:xfrm>
          <a:prstGeom prst="rect">
            <a:avLst/>
          </a:prstGeom>
          <a:noFill/>
        </p:spPr>
        <p:txBody>
          <a:bodyPr wrap="square" rtlCol="0">
            <a:prstTxWarp prst="textStop">
              <a:avLst/>
            </a:prstTxWarp>
            <a:spAutoFit/>
          </a:bodyPr>
          <a:lstStyle/>
          <a:p>
            <a:pPr algn="ctr"/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শিখন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ফলঃ</a:t>
            </a:r>
            <a:endParaRPr lang="en-US" sz="5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2590800"/>
            <a:ext cx="845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১-১০ পর্যন্ত জোড় ও বিজোড় সংখ্যা সনাক্ত করে বলতে ও লিখতে পারবে </a:t>
            </a:r>
            <a:r>
              <a:rPr lang="bn-BD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7-Point Star 1"/>
          <p:cNvSpPr/>
          <p:nvPr/>
        </p:nvSpPr>
        <p:spPr>
          <a:xfrm>
            <a:off x="2057400" y="914400"/>
            <a:ext cx="5181600" cy="4495800"/>
          </a:xfrm>
          <a:prstGeom prst="star7">
            <a:avLst/>
          </a:prstGeom>
          <a:ln w="57150">
            <a:solidFill>
              <a:srgbClr val="C000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bn-BD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উপস্থাপন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05200" y="39624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:20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মিনিট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</TotalTime>
  <Words>329</Words>
  <Application>Microsoft Office PowerPoint</Application>
  <PresentationFormat>On-screen Show (4:3)</PresentationFormat>
  <Paragraphs>121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PTI</cp:lastModifiedBy>
  <cp:revision>65</cp:revision>
  <dcterms:created xsi:type="dcterms:W3CDTF">2006-08-16T00:00:00Z</dcterms:created>
  <dcterms:modified xsi:type="dcterms:W3CDTF">2013-05-14T07:27:43Z</dcterms:modified>
</cp:coreProperties>
</file>